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8" r:id="rId2"/>
    <p:sldId id="257" r:id="rId3"/>
    <p:sldId id="265" r:id="rId4"/>
    <p:sldId id="258" r:id="rId5"/>
    <p:sldId id="274" r:id="rId6"/>
    <p:sldId id="261" r:id="rId7"/>
    <p:sldId id="266" r:id="rId8"/>
    <p:sldId id="262" r:id="rId9"/>
    <p:sldId id="271" r:id="rId10"/>
    <p:sldId id="269" r:id="rId11"/>
    <p:sldId id="267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10000"/>
                    <a:satMod val="300000"/>
                  </a:schemeClr>
                </a:gs>
                <a:gs pos="34000">
                  <a:schemeClr val="accent5">
                    <a:tint val="13500"/>
                    <a:satMod val="250000"/>
                  </a:schemeClr>
                </a:gs>
                <a:gs pos="100000">
                  <a:schemeClr val="accent5">
                    <a:tint val="60000"/>
                    <a:satMod val="20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5">
                  <a:satMod val="120000"/>
                </a:schemeClr>
              </a:solidFill>
              <a:prstDash val="solid"/>
            </a:ln>
            <a:effectLst>
              <a:outerShdw blurRad="63500" dist="25400" dir="14700000" algn="t" rotWithShape="0">
                <a:srgbClr val="000000">
                  <a:alpha val="50000"/>
                </a:srgbClr>
              </a:outerShdw>
            </a:effectLst>
          </c:spPr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11 группа</c:v>
                </c:pt>
                <c:pt idx="1">
                  <c:v>12 группа</c:v>
                </c:pt>
                <c:pt idx="2">
                  <c:v>17 группа</c:v>
                </c:pt>
                <c:pt idx="3">
                  <c:v>112 группа</c:v>
                </c:pt>
                <c:pt idx="4">
                  <c:v>117 группа</c:v>
                </c:pt>
                <c:pt idx="5">
                  <c:v>118 группа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38</c:v>
                </c:pt>
                <c:pt idx="1">
                  <c:v>74</c:v>
                </c:pt>
                <c:pt idx="2">
                  <c:v>83</c:v>
                </c:pt>
                <c:pt idx="3">
                  <c:v>23</c:v>
                </c:pt>
                <c:pt idx="4">
                  <c:v>91</c:v>
                </c:pt>
                <c:pt idx="5">
                  <c:v>52</c:v>
                </c:pt>
              </c:numCache>
            </c:numRef>
          </c:val>
        </c:ser>
        <c:shape val="box"/>
        <c:axId val="147809792"/>
        <c:axId val="147811328"/>
        <c:axId val="147722240"/>
      </c:bar3DChart>
      <c:catAx>
        <c:axId val="147809792"/>
        <c:scaling>
          <c:orientation val="minMax"/>
        </c:scaling>
        <c:axPos val="b"/>
        <c:tickLblPos val="nextTo"/>
        <c:crossAx val="147811328"/>
        <c:crosses val="autoZero"/>
        <c:auto val="1"/>
        <c:lblAlgn val="ctr"/>
        <c:lblOffset val="100"/>
      </c:catAx>
      <c:valAx>
        <c:axId val="147811328"/>
        <c:scaling>
          <c:orientation val="minMax"/>
        </c:scaling>
        <c:axPos val="l"/>
        <c:majorGridlines/>
        <c:numFmt formatCode="General" sourceLinked="1"/>
        <c:tickLblPos val="nextTo"/>
        <c:crossAx val="147809792"/>
        <c:crosses val="autoZero"/>
        <c:crossBetween val="between"/>
      </c:valAx>
      <c:serAx>
        <c:axId val="147722240"/>
        <c:scaling>
          <c:orientation val="minMax"/>
        </c:scaling>
        <c:delete val="1"/>
        <c:axPos val="b"/>
        <c:tickLblPos val="none"/>
        <c:crossAx val="14781132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10000"/>
                    <a:satMod val="300000"/>
                  </a:schemeClr>
                </a:gs>
                <a:gs pos="34000">
                  <a:schemeClr val="accent5">
                    <a:tint val="13500"/>
                    <a:satMod val="250000"/>
                  </a:schemeClr>
                </a:gs>
                <a:gs pos="100000">
                  <a:schemeClr val="accent5">
                    <a:tint val="60000"/>
                    <a:satMod val="20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5">
                  <a:satMod val="120000"/>
                </a:schemeClr>
              </a:solidFill>
              <a:prstDash val="solid"/>
            </a:ln>
            <a:effectLst>
              <a:outerShdw blurRad="63500" dist="25400" dir="14700000" algn="t" rotWithShape="0">
                <a:srgbClr val="000000">
                  <a:alpha val="50000"/>
                </a:srgbClr>
              </a:outerShdw>
            </a:effectLst>
          </c:spPr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21 группа</c:v>
                </c:pt>
                <c:pt idx="1">
                  <c:v>22 группа</c:v>
                </c:pt>
                <c:pt idx="2">
                  <c:v>25 группа</c:v>
                </c:pt>
                <c:pt idx="3">
                  <c:v>201 группа</c:v>
                </c:pt>
                <c:pt idx="4">
                  <c:v>202 группа</c:v>
                </c:pt>
                <c:pt idx="5">
                  <c:v>204 группа</c:v>
                </c:pt>
                <c:pt idx="6">
                  <c:v>208 группа</c:v>
                </c:pt>
                <c:pt idx="7">
                  <c:v>209 группа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45</c:v>
                </c:pt>
                <c:pt idx="1">
                  <c:v>77</c:v>
                </c:pt>
                <c:pt idx="2">
                  <c:v>38</c:v>
                </c:pt>
                <c:pt idx="3">
                  <c:v>33</c:v>
                </c:pt>
                <c:pt idx="4">
                  <c:v>28</c:v>
                </c:pt>
                <c:pt idx="5">
                  <c:v>31</c:v>
                </c:pt>
                <c:pt idx="6">
                  <c:v>92</c:v>
                </c:pt>
                <c:pt idx="7">
                  <c:v>55</c:v>
                </c:pt>
              </c:numCache>
            </c:numRef>
          </c:val>
        </c:ser>
        <c:shape val="box"/>
        <c:axId val="147841408"/>
        <c:axId val="147842944"/>
        <c:axId val="147723584"/>
      </c:bar3DChart>
      <c:catAx>
        <c:axId val="147841408"/>
        <c:scaling>
          <c:orientation val="minMax"/>
        </c:scaling>
        <c:axPos val="b"/>
        <c:tickLblPos val="nextTo"/>
        <c:crossAx val="147842944"/>
        <c:crosses val="autoZero"/>
        <c:auto val="1"/>
        <c:lblAlgn val="ctr"/>
        <c:lblOffset val="100"/>
      </c:catAx>
      <c:valAx>
        <c:axId val="147842944"/>
        <c:scaling>
          <c:orientation val="minMax"/>
        </c:scaling>
        <c:axPos val="l"/>
        <c:majorGridlines/>
        <c:numFmt formatCode="General" sourceLinked="1"/>
        <c:tickLblPos val="nextTo"/>
        <c:crossAx val="147841408"/>
        <c:crosses val="autoZero"/>
        <c:crossBetween val="between"/>
      </c:valAx>
      <c:serAx>
        <c:axId val="147723584"/>
        <c:scaling>
          <c:orientation val="minMax"/>
        </c:scaling>
        <c:delete val="1"/>
        <c:axPos val="b"/>
        <c:tickLblPos val="none"/>
        <c:crossAx val="14784294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5.5669866255290967E-2"/>
          <c:y val="0.14409684745544826"/>
          <c:w val="0.85137887033572091"/>
          <c:h val="0.7165111601663534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ППССЗ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60000"/>
                    <a:satMod val="160000"/>
                  </a:schemeClr>
                </a:gs>
                <a:gs pos="46000">
                  <a:schemeClr val="accent5">
                    <a:tint val="86000"/>
                    <a:satMod val="160000"/>
                  </a:schemeClr>
                </a:gs>
                <a:gs pos="100000">
                  <a:schemeClr val="accent5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5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c:spP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32 группа</c:v>
                </c:pt>
                <c:pt idx="1">
                  <c:v>391 группа</c:v>
                </c:pt>
                <c:pt idx="2">
                  <c:v>394 группа</c:v>
                </c:pt>
                <c:pt idx="3">
                  <c:v>397 группа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35</c:v>
                </c:pt>
                <c:pt idx="2">
                  <c:v>53</c:v>
                </c:pt>
                <c:pt idx="3">
                  <c:v>33</c:v>
                </c:pt>
              </c:numCache>
            </c:numRef>
          </c:val>
        </c:ser>
        <c:shape val="box"/>
        <c:axId val="142273152"/>
        <c:axId val="147743104"/>
        <c:axId val="121463680"/>
      </c:bar3DChart>
      <c:catAx>
        <c:axId val="142273152"/>
        <c:scaling>
          <c:orientation val="minMax"/>
        </c:scaling>
        <c:axPos val="b"/>
        <c:tickLblPos val="nextTo"/>
        <c:crossAx val="147743104"/>
        <c:crosses val="autoZero"/>
        <c:auto val="1"/>
        <c:lblAlgn val="ctr"/>
        <c:lblOffset val="100"/>
      </c:catAx>
      <c:valAx>
        <c:axId val="147743104"/>
        <c:scaling>
          <c:orientation val="minMax"/>
        </c:scaling>
        <c:axPos val="l"/>
        <c:majorGridlines/>
        <c:numFmt formatCode="General" sourceLinked="1"/>
        <c:tickLblPos val="nextTo"/>
        <c:crossAx val="142273152"/>
        <c:crosses val="autoZero"/>
        <c:crossBetween val="between"/>
      </c:valAx>
      <c:serAx>
        <c:axId val="121463680"/>
        <c:scaling>
          <c:orientation val="minMax"/>
        </c:scaling>
        <c:delete val="1"/>
        <c:axPos val="b"/>
        <c:tickLblPos val="none"/>
        <c:crossAx val="14774310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5.9026574803149851E-2"/>
          <c:y val="4.0913456566590373E-2"/>
          <c:w val="0.89354363517060353"/>
          <c:h val="0.7526937872772222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60000"/>
                    <a:satMod val="160000"/>
                  </a:schemeClr>
                </a:gs>
                <a:gs pos="46000">
                  <a:schemeClr val="accent5">
                    <a:tint val="86000"/>
                    <a:satMod val="160000"/>
                  </a:schemeClr>
                </a:gs>
                <a:gs pos="100000">
                  <a:schemeClr val="accent5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5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c:spPr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11 группа </c:v>
                </c:pt>
                <c:pt idx="1">
                  <c:v>12 группа</c:v>
                </c:pt>
                <c:pt idx="2">
                  <c:v>17 группа</c:v>
                </c:pt>
                <c:pt idx="3">
                  <c:v>112 группа</c:v>
                </c:pt>
                <c:pt idx="4">
                  <c:v>117 группа</c:v>
                </c:pt>
                <c:pt idx="5">
                  <c:v>118 группа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0</c:v>
                </c:pt>
                <c:pt idx="1">
                  <c:v>26</c:v>
                </c:pt>
                <c:pt idx="2">
                  <c:v>17</c:v>
                </c:pt>
                <c:pt idx="3">
                  <c:v>0</c:v>
                </c:pt>
                <c:pt idx="4">
                  <c:v>26</c:v>
                </c:pt>
                <c:pt idx="5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11 группа </c:v>
                </c:pt>
                <c:pt idx="1">
                  <c:v>12 группа</c:v>
                </c:pt>
                <c:pt idx="2">
                  <c:v>17 группа</c:v>
                </c:pt>
                <c:pt idx="3">
                  <c:v>112 группа</c:v>
                </c:pt>
                <c:pt idx="4">
                  <c:v>117 группа</c:v>
                </c:pt>
                <c:pt idx="5">
                  <c:v>118 группа</c:v>
                </c:pt>
              </c:strCache>
            </c:strRef>
          </c:cat>
          <c:val>
            <c:numRef>
              <c:f>Лист1!$C$2:$C$7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11 группа </c:v>
                </c:pt>
                <c:pt idx="1">
                  <c:v>12 группа</c:v>
                </c:pt>
                <c:pt idx="2">
                  <c:v>17 группа</c:v>
                </c:pt>
                <c:pt idx="3">
                  <c:v>112 группа</c:v>
                </c:pt>
                <c:pt idx="4">
                  <c:v>117 группа</c:v>
                </c:pt>
                <c:pt idx="5">
                  <c:v>118 группа</c:v>
                </c:pt>
              </c:strCache>
            </c:strRef>
          </c:cat>
          <c:val>
            <c:numRef>
              <c:f>Лист1!$D$2:$D$7</c:f>
            </c:numRef>
          </c:val>
        </c:ser>
        <c:shape val="box"/>
        <c:axId val="142454144"/>
        <c:axId val="149788160"/>
        <c:axId val="0"/>
      </c:bar3DChart>
      <c:catAx>
        <c:axId val="142454144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200"/>
            </a:pPr>
            <a:endParaRPr lang="ru-RU"/>
          </a:p>
        </c:txPr>
        <c:crossAx val="149788160"/>
        <c:crosses val="autoZero"/>
        <c:auto val="1"/>
        <c:lblAlgn val="ctr"/>
        <c:lblOffset val="100"/>
      </c:catAx>
      <c:valAx>
        <c:axId val="149788160"/>
        <c:scaling>
          <c:orientation val="minMax"/>
        </c:scaling>
        <c:axPos val="l"/>
        <c:majorGridlines/>
        <c:numFmt formatCode="0" sourceLinked="1"/>
        <c:tickLblPos val="nextTo"/>
        <c:crossAx val="142454144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1795067804024502"/>
          <c:y val="0.71460710043417353"/>
          <c:w val="8.3333333333333367E-3"/>
          <c:h val="1.088427756107622E-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5.9026574803149871E-2"/>
          <c:y val="4.0913456566590373E-2"/>
          <c:w val="0.89354363517060353"/>
          <c:h val="0.7526937872772222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60000"/>
                    <a:satMod val="160000"/>
                  </a:schemeClr>
                </a:gs>
                <a:gs pos="46000">
                  <a:schemeClr val="accent5">
                    <a:tint val="86000"/>
                    <a:satMod val="160000"/>
                  </a:schemeClr>
                </a:gs>
                <a:gs pos="100000">
                  <a:schemeClr val="accent5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5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c:spPr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21 группа </c:v>
                </c:pt>
                <c:pt idx="1">
                  <c:v>22 группа</c:v>
                </c:pt>
                <c:pt idx="2">
                  <c:v>25 группа</c:v>
                </c:pt>
                <c:pt idx="3">
                  <c:v>201 группа</c:v>
                </c:pt>
                <c:pt idx="4">
                  <c:v>202 группа</c:v>
                </c:pt>
                <c:pt idx="5">
                  <c:v>204 группа</c:v>
                </c:pt>
                <c:pt idx="6">
                  <c:v>208 группа</c:v>
                </c:pt>
                <c:pt idx="7">
                  <c:v>209 группа</c:v>
                </c:pt>
              </c:strCache>
            </c:strRef>
          </c:cat>
          <c:val>
            <c:numRef>
              <c:f>Лист1!$B$2:$B$9</c:f>
              <c:numCache>
                <c:formatCode>0</c:formatCode>
                <c:ptCount val="8"/>
                <c:pt idx="0">
                  <c:v>5</c:v>
                </c:pt>
                <c:pt idx="1">
                  <c:v>18.181818181818201</c:v>
                </c:pt>
                <c:pt idx="2">
                  <c:v>4.5454545454545459</c:v>
                </c:pt>
                <c:pt idx="3">
                  <c:v>11</c:v>
                </c:pt>
                <c:pt idx="4">
                  <c:v>7</c:v>
                </c:pt>
                <c:pt idx="5">
                  <c:v>18</c:v>
                </c:pt>
                <c:pt idx="6">
                  <c:v>8</c:v>
                </c:pt>
                <c:pt idx="7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21 группа </c:v>
                </c:pt>
                <c:pt idx="1">
                  <c:v>22 группа</c:v>
                </c:pt>
                <c:pt idx="2">
                  <c:v>25 группа</c:v>
                </c:pt>
                <c:pt idx="3">
                  <c:v>201 группа</c:v>
                </c:pt>
                <c:pt idx="4">
                  <c:v>202 группа</c:v>
                </c:pt>
                <c:pt idx="5">
                  <c:v>204 группа</c:v>
                </c:pt>
                <c:pt idx="6">
                  <c:v>208 группа</c:v>
                </c:pt>
                <c:pt idx="7">
                  <c:v>209 группа</c:v>
                </c:pt>
              </c:strCache>
            </c:strRef>
          </c:cat>
          <c:val>
            <c:numRef>
              <c:f>Лист1!$C$2:$C$9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21 группа </c:v>
                </c:pt>
                <c:pt idx="1">
                  <c:v>22 группа</c:v>
                </c:pt>
                <c:pt idx="2">
                  <c:v>25 группа</c:v>
                </c:pt>
                <c:pt idx="3">
                  <c:v>201 группа</c:v>
                </c:pt>
                <c:pt idx="4">
                  <c:v>202 группа</c:v>
                </c:pt>
                <c:pt idx="5">
                  <c:v>204 группа</c:v>
                </c:pt>
                <c:pt idx="6">
                  <c:v>208 группа</c:v>
                </c:pt>
                <c:pt idx="7">
                  <c:v>209 группа</c:v>
                </c:pt>
              </c:strCache>
            </c:strRef>
          </c:cat>
          <c:val>
            <c:numRef>
              <c:f>Лист1!$D$2:$D$9</c:f>
            </c:numRef>
          </c:val>
        </c:ser>
        <c:shape val="box"/>
        <c:axId val="153820544"/>
        <c:axId val="153830528"/>
        <c:axId val="0"/>
      </c:bar3DChart>
      <c:catAx>
        <c:axId val="153820544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200"/>
            </a:pPr>
            <a:endParaRPr lang="ru-RU"/>
          </a:p>
        </c:txPr>
        <c:crossAx val="153830528"/>
        <c:crosses val="autoZero"/>
        <c:auto val="1"/>
        <c:lblAlgn val="ctr"/>
        <c:lblOffset val="100"/>
      </c:catAx>
      <c:valAx>
        <c:axId val="153830528"/>
        <c:scaling>
          <c:orientation val="minMax"/>
        </c:scaling>
        <c:axPos val="l"/>
        <c:majorGridlines/>
        <c:numFmt formatCode="0" sourceLinked="1"/>
        <c:tickLblPos val="nextTo"/>
        <c:crossAx val="153820544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1795067804024502"/>
          <c:y val="0.71460710043417375"/>
          <c:w val="8.3333333333333367E-3"/>
          <c:h val="1.088427756107622E-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7.2880686789151439E-2"/>
          <c:y val="3.3250119458807716E-2"/>
          <c:w val="0.92701443569553865"/>
          <c:h val="0.8003130366452645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60000"/>
                    <a:satMod val="160000"/>
                  </a:schemeClr>
                </a:gs>
                <a:gs pos="46000">
                  <a:schemeClr val="accent5">
                    <a:tint val="86000"/>
                    <a:satMod val="160000"/>
                  </a:schemeClr>
                </a:gs>
                <a:gs pos="100000">
                  <a:schemeClr val="accent5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5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c:spPr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31 группа</c:v>
                </c:pt>
                <c:pt idx="1">
                  <c:v>32 группа</c:v>
                </c:pt>
                <c:pt idx="2">
                  <c:v>35 группа</c:v>
                </c:pt>
                <c:pt idx="3">
                  <c:v>391группа</c:v>
                </c:pt>
                <c:pt idx="4">
                  <c:v>394группа</c:v>
                </c:pt>
                <c:pt idx="5">
                  <c:v>397 группа</c:v>
                </c:pt>
                <c:pt idx="6">
                  <c:v>398 группа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 formatCode="General">
                  <c:v>0</c:v>
                </c:pt>
                <c:pt idx="1">
                  <c:v>37.5</c:v>
                </c:pt>
                <c:pt idx="2">
                  <c:v>55.555555555555557</c:v>
                </c:pt>
                <c:pt idx="3">
                  <c:v>22.222222222222193</c:v>
                </c:pt>
                <c:pt idx="4">
                  <c:v>40</c:v>
                </c:pt>
                <c:pt idx="5">
                  <c:v>17.647058823529427</c:v>
                </c:pt>
                <c:pt idx="6">
                  <c:v>31.818181818181817</c:v>
                </c:pt>
              </c:numCache>
            </c:numRef>
          </c:val>
        </c:ser>
        <c:shape val="box"/>
        <c:axId val="154099072"/>
        <c:axId val="154129536"/>
        <c:axId val="0"/>
      </c:bar3DChart>
      <c:catAx>
        <c:axId val="154099072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400"/>
            </a:pPr>
            <a:endParaRPr lang="ru-RU"/>
          </a:p>
        </c:txPr>
        <c:crossAx val="154129536"/>
        <c:crosses val="autoZero"/>
        <c:auto val="1"/>
        <c:lblAlgn val="ctr"/>
        <c:lblOffset val="100"/>
      </c:catAx>
      <c:valAx>
        <c:axId val="154129536"/>
        <c:scaling>
          <c:orientation val="minMax"/>
        </c:scaling>
        <c:axPos val="l"/>
        <c:majorGridlines/>
        <c:numFmt formatCode="General" sourceLinked="1"/>
        <c:tickLblPos val="nextTo"/>
        <c:crossAx val="1540990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5.9026574803149892E-2"/>
          <c:y val="4.0913456566590373E-2"/>
          <c:w val="0.89354363517060353"/>
          <c:h val="0.7526937872772222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60000"/>
                    <a:satMod val="160000"/>
                  </a:schemeClr>
                </a:gs>
                <a:gs pos="46000">
                  <a:schemeClr val="accent5">
                    <a:tint val="86000"/>
                    <a:satMod val="160000"/>
                  </a:schemeClr>
                </a:gs>
                <a:gs pos="100000">
                  <a:schemeClr val="accent5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5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c:spP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35 группа </c:v>
                </c:pt>
                <c:pt idx="1">
                  <c:v>31 группа</c:v>
                </c:pt>
                <c:pt idx="2">
                  <c:v>487 группа</c:v>
                </c:pt>
                <c:pt idx="3">
                  <c:v>481 группа</c:v>
                </c:pt>
                <c:pt idx="4">
                  <c:v>484 группа</c:v>
                </c:pt>
                <c:pt idx="5">
                  <c:v>398 группа</c:v>
                </c:pt>
                <c:pt idx="6">
                  <c:v>39П группа</c:v>
                </c:pt>
                <c:pt idx="7">
                  <c:v>48 ТО группа</c:v>
                </c:pt>
                <c:pt idx="8">
                  <c:v>Бисерть технологи</c:v>
                </c:pt>
                <c:pt idx="9">
                  <c:v>Бисерть юристы</c:v>
                </c:pt>
              </c:strCache>
            </c:strRef>
          </c:cat>
          <c:val>
            <c:numRef>
              <c:f>Лист1!$B$2:$B$11</c:f>
              <c:numCache>
                <c:formatCode>0</c:formatCode>
                <c:ptCount val="10"/>
                <c:pt idx="0">
                  <c:v>62</c:v>
                </c:pt>
                <c:pt idx="1">
                  <c:v>40</c:v>
                </c:pt>
                <c:pt idx="2">
                  <c:v>38</c:v>
                </c:pt>
                <c:pt idx="3">
                  <c:v>77</c:v>
                </c:pt>
                <c:pt idx="4">
                  <c:v>33</c:v>
                </c:pt>
                <c:pt idx="5">
                  <c:v>64</c:v>
                </c:pt>
                <c:pt idx="6">
                  <c:v>63</c:v>
                </c:pt>
                <c:pt idx="7">
                  <c:v>100</c:v>
                </c:pt>
                <c:pt idx="8" formatCode="General">
                  <c:v>16</c:v>
                </c:pt>
                <c:pt idx="9" formatCode="General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35 группа </c:v>
                </c:pt>
                <c:pt idx="1">
                  <c:v>31 группа</c:v>
                </c:pt>
                <c:pt idx="2">
                  <c:v>487 группа</c:v>
                </c:pt>
                <c:pt idx="3">
                  <c:v>481 группа</c:v>
                </c:pt>
                <c:pt idx="4">
                  <c:v>484 группа</c:v>
                </c:pt>
                <c:pt idx="5">
                  <c:v>398 группа</c:v>
                </c:pt>
                <c:pt idx="6">
                  <c:v>39П группа</c:v>
                </c:pt>
                <c:pt idx="7">
                  <c:v>48 ТО группа</c:v>
                </c:pt>
                <c:pt idx="8">
                  <c:v>Бисерть технологи</c:v>
                </c:pt>
                <c:pt idx="9">
                  <c:v>Бисерть юристы</c:v>
                </c:pt>
              </c:strCache>
            </c:strRef>
          </c:cat>
          <c:val>
            <c:numRef>
              <c:f>Лист1!$C$2:$C$11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35 группа </c:v>
                </c:pt>
                <c:pt idx="1">
                  <c:v>31 группа</c:v>
                </c:pt>
                <c:pt idx="2">
                  <c:v>487 группа</c:v>
                </c:pt>
                <c:pt idx="3">
                  <c:v>481 группа</c:v>
                </c:pt>
                <c:pt idx="4">
                  <c:v>484 группа</c:v>
                </c:pt>
                <c:pt idx="5">
                  <c:v>398 группа</c:v>
                </c:pt>
                <c:pt idx="6">
                  <c:v>39П группа</c:v>
                </c:pt>
                <c:pt idx="7">
                  <c:v>48 ТО группа</c:v>
                </c:pt>
                <c:pt idx="8">
                  <c:v>Бисерть технологи</c:v>
                </c:pt>
                <c:pt idx="9">
                  <c:v>Бисерть юристы</c:v>
                </c:pt>
              </c:strCache>
            </c:strRef>
          </c:cat>
          <c:val>
            <c:numRef>
              <c:f>Лист1!$D$2:$D$11</c:f>
            </c:numRef>
          </c:val>
        </c:ser>
        <c:axId val="154339968"/>
        <c:axId val="154046848"/>
      </c:barChart>
      <c:catAx>
        <c:axId val="154339968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900"/>
            </a:pPr>
            <a:endParaRPr lang="ru-RU"/>
          </a:p>
        </c:txPr>
        <c:crossAx val="154046848"/>
        <c:crosses val="autoZero"/>
        <c:auto val="1"/>
        <c:lblAlgn val="ctr"/>
        <c:lblOffset val="100"/>
      </c:catAx>
      <c:valAx>
        <c:axId val="154046848"/>
        <c:scaling>
          <c:orientation val="minMax"/>
        </c:scaling>
        <c:axPos val="l"/>
        <c:majorGridlines/>
        <c:numFmt formatCode="0" sourceLinked="1"/>
        <c:tickLblPos val="nextTo"/>
        <c:crossAx val="154339968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81795067804024502"/>
          <c:y val="0.71460710043417386"/>
          <c:w val="8.3333333333333367E-3"/>
          <c:h val="1.088427756107622E-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B1F5F-57F2-474A-8CC6-03D5A2CFD7FA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3504F-4578-4EA9-84CE-4429D98D1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6E822FC-536A-475A-A212-057BBEBEC9A3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DC3EEF9-1E71-4151-9075-D39C7406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22FC-536A-475A-A212-057BBEBEC9A3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EEF9-1E71-4151-9075-D39C7406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22FC-536A-475A-A212-057BBEBEC9A3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EEF9-1E71-4151-9075-D39C7406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6E822FC-536A-475A-A212-057BBEBEC9A3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EEF9-1E71-4151-9075-D39C7406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6E822FC-536A-475A-A212-057BBEBEC9A3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DC3EEF9-1E71-4151-9075-D39C7406999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6E822FC-536A-475A-A212-057BBEBEC9A3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C3EEF9-1E71-4151-9075-D39C7406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6E822FC-536A-475A-A212-057BBEBEC9A3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DC3EEF9-1E71-4151-9075-D39C7406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22FC-536A-475A-A212-057BBEBEC9A3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3EEF9-1E71-4151-9075-D39C7406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6E822FC-536A-475A-A212-057BBEBEC9A3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C3EEF9-1E71-4151-9075-D39C7406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6E822FC-536A-475A-A212-057BBEBEC9A3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DC3EEF9-1E71-4151-9075-D39C7406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6E822FC-536A-475A-A212-057BBEBEC9A3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DC3EEF9-1E71-4151-9075-D39C7406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6E822FC-536A-475A-A212-057BBEBEC9A3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DC3EEF9-1E71-4151-9075-D39C7406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6615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Уровень образовательных достижений обучающихся </a:t>
            </a:r>
            <a:br>
              <a:rPr lang="ru-RU" b="1" dirty="0" smtClean="0"/>
            </a:br>
            <a:r>
              <a:rPr lang="ru-RU" b="1" dirty="0" smtClean="0"/>
              <a:t>в части освоения учебных дисциплин, МДК, модулей </a:t>
            </a:r>
            <a:br>
              <a:rPr lang="ru-RU" b="1" dirty="0" smtClean="0"/>
            </a:br>
            <a:r>
              <a:rPr lang="ru-RU" b="1" dirty="0" smtClean="0"/>
              <a:t>2021-2022 </a:t>
            </a:r>
            <a:r>
              <a:rPr lang="ru-RU" b="1" dirty="0" err="1" smtClean="0"/>
              <a:t>уч.год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8"/>
            <a:ext cx="8229600" cy="18828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5186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Уровень подготовки обучающихся по итогам государственной итоговой аттестации в 2021-2022 </a:t>
            </a:r>
            <a:r>
              <a:rPr lang="ru-RU" dirty="0" err="1" smtClean="0"/>
              <a:t>уч.году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6"/>
            <a:ext cx="8229600" cy="216855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pPr marL="0" algn="ctr"/>
            <a:r>
              <a:rPr lang="ru-RU" sz="3600" dirty="0" smtClean="0">
                <a:effectLst/>
              </a:rPr>
              <a:t>Качество защиты ВКР</a:t>
            </a:r>
            <a:endParaRPr lang="ru-RU" sz="3600" dirty="0"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914400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3856992"/>
          <a:ext cx="6643701" cy="2997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67"/>
                <a:gridCol w="2214567"/>
                <a:gridCol w="2214567"/>
              </a:tblGrid>
              <a:tr h="286388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Номер группы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Количество</a:t>
                      </a:r>
                      <a:r>
                        <a:rPr lang="ru-RU" sz="1100" b="0" baseline="0" dirty="0" smtClean="0"/>
                        <a:t> человек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/>
                        <a:t>Количество</a:t>
                      </a:r>
                      <a:r>
                        <a:rPr lang="ru-RU" sz="1100" b="0" baseline="0" dirty="0" smtClean="0"/>
                        <a:t> на «4» и «5»</a:t>
                      </a:r>
                      <a:endParaRPr lang="ru-RU" sz="1100" b="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35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86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31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2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487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481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17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484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9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398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25"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/>
                        <a:t>39П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3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48</a:t>
                      </a:r>
                      <a:r>
                        <a:rPr lang="ru-RU" sz="1100" baseline="0" dirty="0" smtClean="0"/>
                        <a:t> ТО</a:t>
                      </a:r>
                      <a:r>
                        <a:rPr lang="ru-RU" sz="1100" dirty="0" smtClean="0"/>
                        <a:t>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Бисерть технологи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Бисерть юристы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Качество защиты ВКР составляет 53,1%, в 2022 году нет выпускников не справившихся с защитой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>Процент  успеваемости по</a:t>
            </a:r>
            <a:br>
              <a:rPr lang="ru-RU" sz="4000" b="1" i="1" dirty="0" smtClean="0"/>
            </a:br>
            <a:r>
              <a:rPr lang="ru-RU" sz="4000" b="1" i="1" dirty="0" smtClean="0"/>
              <a:t>1 курсам</a:t>
            </a:r>
            <a:endParaRPr lang="ru-RU" sz="40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882775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>Процент  успеваемости по</a:t>
            </a:r>
            <a:br>
              <a:rPr lang="ru-RU" sz="4000" b="1" i="1" dirty="0" smtClean="0"/>
            </a:br>
            <a:r>
              <a:rPr lang="ru-RU" sz="4000" b="1" i="1" dirty="0" smtClean="0"/>
              <a:t>2 курсам</a:t>
            </a:r>
            <a:endParaRPr lang="ru-RU" sz="40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882775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>процент успеваемости по</a:t>
            </a:r>
            <a:br>
              <a:rPr lang="ru-RU" sz="4000" b="1" i="1" dirty="0" smtClean="0"/>
            </a:br>
            <a:r>
              <a:rPr lang="ru-RU" sz="4000" b="1" i="1" dirty="0" smtClean="0"/>
              <a:t>3 курсам</a:t>
            </a:r>
            <a:endParaRPr lang="ru-RU" sz="40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857364"/>
          <a:ext cx="9144000" cy="4740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Таким образом успеваемость групп всех курсов сохраняется на </a:t>
            </a:r>
            <a:r>
              <a:rPr lang="ru-RU" dirty="0" err="1" smtClean="0"/>
              <a:t>среденм</a:t>
            </a:r>
            <a:r>
              <a:rPr lang="ru-RU" dirty="0" smtClean="0"/>
              <a:t> уровне: </a:t>
            </a:r>
          </a:p>
          <a:p>
            <a:r>
              <a:rPr lang="ru-RU" dirty="0" smtClean="0"/>
              <a:t>1 курс – 60,16%</a:t>
            </a:r>
          </a:p>
          <a:p>
            <a:r>
              <a:rPr lang="ru-RU" dirty="0" smtClean="0"/>
              <a:t>2 курс – 49.87%</a:t>
            </a:r>
          </a:p>
          <a:p>
            <a:r>
              <a:rPr lang="ru-RU" dirty="0" smtClean="0"/>
              <a:t>3 курс – 49%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85776"/>
            <a:ext cx="9144000" cy="1399032"/>
          </a:xfrm>
        </p:spPr>
        <p:txBody>
          <a:bodyPr>
            <a:normAutofit/>
          </a:bodyPr>
          <a:lstStyle/>
          <a:p>
            <a:pPr marL="0" algn="ctr"/>
            <a:r>
              <a:rPr lang="ru-RU" sz="3600" dirty="0" smtClean="0">
                <a:effectLst/>
              </a:rPr>
              <a:t>Качество по 1 курсам</a:t>
            </a:r>
            <a:endParaRPr lang="ru-RU" sz="3600" dirty="0"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914400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3856992"/>
          <a:ext cx="9144000" cy="242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Номер группы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Количество</a:t>
                      </a:r>
                      <a:r>
                        <a:rPr lang="ru-RU" sz="1100" b="0" baseline="0" dirty="0" smtClean="0"/>
                        <a:t> человек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/>
                        <a:t>Количество</a:t>
                      </a:r>
                      <a:r>
                        <a:rPr lang="ru-RU" sz="1100" b="0" baseline="0" dirty="0" smtClean="0"/>
                        <a:t> хорошистов</a:t>
                      </a:r>
                      <a:endParaRPr lang="ru-RU" sz="1100" b="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/>
                        <a:t>Количество неуспевающих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17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112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117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118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85776"/>
            <a:ext cx="9144000" cy="1399032"/>
          </a:xfrm>
        </p:spPr>
        <p:txBody>
          <a:bodyPr>
            <a:normAutofit/>
          </a:bodyPr>
          <a:lstStyle/>
          <a:p>
            <a:pPr marL="0" algn="ctr"/>
            <a:r>
              <a:rPr lang="ru-RU" sz="3600" dirty="0" smtClean="0">
                <a:effectLst/>
              </a:rPr>
              <a:t>Качество по 2 курсам</a:t>
            </a:r>
            <a:endParaRPr lang="ru-RU" sz="3600" dirty="0"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914400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3856992"/>
          <a:ext cx="9144000" cy="2974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Номер группы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Количество</a:t>
                      </a:r>
                      <a:r>
                        <a:rPr lang="ru-RU" sz="1100" b="0" baseline="0" dirty="0" smtClean="0"/>
                        <a:t> человек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/>
                        <a:t>Количество</a:t>
                      </a:r>
                      <a:r>
                        <a:rPr lang="ru-RU" sz="1100" b="0" baseline="0" dirty="0" smtClean="0"/>
                        <a:t> хорошистов</a:t>
                      </a:r>
                      <a:endParaRPr lang="ru-RU" sz="1100" b="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/>
                        <a:t>Количество неуспевающих</a:t>
                      </a:r>
                      <a:endParaRPr lang="ru-RU" sz="1100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21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25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27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204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2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208</a:t>
                      </a:r>
                      <a:r>
                        <a:rPr lang="ru-RU" sz="1100" baseline="0" dirty="0" smtClean="0"/>
                        <a:t>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4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209 группа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28652"/>
            <a:ext cx="9144000" cy="1399032"/>
          </a:xfrm>
        </p:spPr>
        <p:txBody>
          <a:bodyPr>
            <a:normAutofit/>
          </a:bodyPr>
          <a:lstStyle/>
          <a:p>
            <a:pPr marL="0" algn="ctr"/>
            <a:r>
              <a:rPr lang="ru-RU" sz="3600" dirty="0" smtClean="0">
                <a:effectLst/>
              </a:rPr>
              <a:t>Качество по 3 курсам</a:t>
            </a:r>
            <a:endParaRPr lang="ru-RU" sz="3600" dirty="0"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4643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4357691"/>
          <a:ext cx="9144000" cy="2126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59640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Номер группы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Количество</a:t>
                      </a:r>
                      <a:r>
                        <a:rPr lang="ru-RU" sz="1400" b="0" baseline="0" dirty="0" smtClean="0"/>
                        <a:t> человек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Количество</a:t>
                      </a:r>
                      <a:r>
                        <a:rPr lang="ru-RU" sz="1400" b="0" baseline="0" dirty="0" smtClean="0"/>
                        <a:t> хорошистов</a:t>
                      </a:r>
                      <a:endParaRPr lang="ru-RU" sz="1400" b="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Количество неуспевающих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 группа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391 группа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394 группа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397 группа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Таким образом </a:t>
            </a:r>
            <a:r>
              <a:rPr lang="ru-RU" dirty="0" smtClean="0"/>
              <a:t>процент </a:t>
            </a:r>
            <a:r>
              <a:rPr lang="ru-RU" dirty="0" smtClean="0"/>
              <a:t>качества </a:t>
            </a:r>
            <a:r>
              <a:rPr lang="ru-RU" dirty="0" smtClean="0"/>
              <a:t>обучения сохраняется низким на всех курсах обучения:</a:t>
            </a:r>
          </a:p>
          <a:p>
            <a:r>
              <a:rPr lang="ru-RU" dirty="0" smtClean="0"/>
              <a:t>1 курс – 23,7%</a:t>
            </a:r>
          </a:p>
          <a:p>
            <a:r>
              <a:rPr lang="ru-RU" dirty="0" smtClean="0"/>
              <a:t>2 курс – 10,3%</a:t>
            </a:r>
          </a:p>
          <a:p>
            <a:r>
              <a:rPr lang="ru-RU" dirty="0" smtClean="0"/>
              <a:t>3 курс – 29,4%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638</TotalTime>
  <Words>275</Words>
  <Application>Microsoft Office PowerPoint</Application>
  <PresentationFormat>Экран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Уровень образовательных достижений обучающихся  в части освоения учебных дисциплин, МДК, модулей  2021-2022 уч.год </vt:lpstr>
      <vt:lpstr>Процент  успеваемости по 1 курсам</vt:lpstr>
      <vt:lpstr>Процент  успеваемости по 2 курсам</vt:lpstr>
      <vt:lpstr>процент успеваемости по 3 курсам</vt:lpstr>
      <vt:lpstr>Слайд 5</vt:lpstr>
      <vt:lpstr>Качество по 1 курсам</vt:lpstr>
      <vt:lpstr>Качество по 2 курсам</vt:lpstr>
      <vt:lpstr>Качество по 3 курсам</vt:lpstr>
      <vt:lpstr>Слайд 9</vt:lpstr>
      <vt:lpstr>Уровень подготовки обучающихся по итогам государственной итоговой аттестации в 2021-2022 уч.году</vt:lpstr>
      <vt:lpstr>Качество защиты ВКР</vt:lpstr>
      <vt:lpstr>Качество защиты ВКР составляет 53,1%, в 2022 году нет выпускников не справившихся с защитой</vt:lpstr>
    </vt:vector>
  </TitlesOfParts>
  <Company>UrGZK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Computer</dc:creator>
  <cp:lastModifiedBy>снежана</cp:lastModifiedBy>
  <cp:revision>93</cp:revision>
  <dcterms:created xsi:type="dcterms:W3CDTF">2018-10-10T06:35:38Z</dcterms:created>
  <dcterms:modified xsi:type="dcterms:W3CDTF">2023-04-03T05:56:36Z</dcterms:modified>
</cp:coreProperties>
</file>